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mkv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7" r:id="rId6"/>
  </p:sldMasterIdLst>
  <p:notesMasterIdLst>
    <p:notesMasterId r:id="rId10"/>
  </p:notesMasterIdLst>
  <p:handoutMasterIdLst>
    <p:handoutMasterId r:id="rId8"/>
  </p:handoutMasterIdLst>
  <p:sldIdLst>
    <p:sldId id="256" r:id="rId12"/>
    <p:sldId id="269" r:id="rId13"/>
    <p:sldId id="258" r:id="rId14"/>
    <p:sldId id="271" r:id="rId15"/>
    <p:sldId id="270" r:id="rId16"/>
    <p:sldId id="259" r:id="rId17"/>
    <p:sldId id="26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CBEC4"/>
    <a:srgbClr val="95D9DC"/>
    <a:srgbClr val="6BE8E2"/>
    <a:srgbClr val="66FDD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3" autoAdjust="0"/>
  </p:normalViewPr>
  <p:slideViewPr>
    <p:cSldViewPr snapToGrid="0" snapToObjects="1">
      <p:cViewPr varScale="1">
        <p:scale>
          <a:sx n="110" d="100"/>
          <a:sy n="110" d="100"/>
        </p:scale>
        <p:origin x="576" y="96"/>
      </p:cViewPr>
      <p:guideLst>
        <p:guide orient="horz" pos="2158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8"/>
      </p:cViewPr>
      <p:guideLst>
        <p:guide orient="horz" pos="2158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handoutMaster" Target="handoutMasters/handoutMaster1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3" Type="http://schemas.openxmlformats.org/officeDocument/2006/relationships/slide" Target="slides/slide2.xml"></Relationship><Relationship Id="rId14" Type="http://schemas.openxmlformats.org/officeDocument/2006/relationships/slide" Target="slides/slide3.xml"></Relationship><Relationship Id="rId15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7" Type="http://schemas.openxmlformats.org/officeDocument/2006/relationships/slide" Target="slides/slide6.xml"></Relationship><Relationship Id="rId18" Type="http://schemas.openxmlformats.org/officeDocument/2006/relationships/slide" Target="slides/slide7.xml"></Relationship><Relationship Id="rId19" Type="http://schemas.openxmlformats.org/officeDocument/2006/relationships/slide" Target="slides/slide8.xml"></Relationship><Relationship Id="rId20" Type="http://schemas.openxmlformats.org/officeDocument/2006/relationships/viewProps" Target="viewProps.xml"></Relationship><Relationship Id="rId2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A49C2A8-4D89-4590-A369-D1390F70C5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DC3528-B266-4D60-8815-D3FC902AE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68B95-125E-4E88-A353-BB87D8BD9A8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9B8F0E-08D9-4298-9C06-95785C219B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3C11AC-2332-4CFF-8D6D-ED3C08AB2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07809-EFAE-4355-BB04-944B4F205C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861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22629-17C7-4E78-BB93-87039E10A126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1A33E-A2ED-47C4-B86B-83A7127A89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0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B2D4DE97-D466-43E0-9653-E39C90B57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4052" b="38231"/>
          <a:stretch/>
        </p:blipFill>
        <p:spPr>
          <a:xfrm>
            <a:off x="0" y="10"/>
            <a:ext cx="7676502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1524F32-731B-48A3-923E-D2B890FBEE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10" y="259971"/>
            <a:ext cx="2394734" cy="510317"/>
          </a:xfrm>
          <a:prstGeom prst="rect">
            <a:avLst/>
          </a:prstGeom>
        </p:spPr>
      </p:pic>
      <p:pic>
        <p:nvPicPr>
          <p:cNvPr id="10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B4EF2130-E8DB-4259-A4B3-EE138352EC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2" y="6353423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피타그래프: 빅데이터 거래 플랫폼">
            <a:extLst>
              <a:ext uri="{FF2B5EF4-FFF2-40B4-BE49-F238E27FC236}">
                <a16:creationId xmlns:a16="http://schemas.microsoft.com/office/drawing/2014/main" id="{7156FF62-439D-45BE-BFC0-881F652A7F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50" y="6388910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53F0CAA-2FE4-4607-AF04-B17F223DE14D}"/>
              </a:ext>
            </a:extLst>
          </p:cNvPr>
          <p:cNvSpPr txBox="1">
            <a:spLocks/>
          </p:cNvSpPr>
          <p:nvPr userDrawn="1"/>
        </p:nvSpPr>
        <p:spPr>
          <a:xfrm>
            <a:off x="7239880" y="2541968"/>
            <a:ext cx="4734403" cy="17740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ko-KR" altLang="en-US" sz="5400" b="1">
                <a:latin typeface="+mj-ea"/>
              </a:rPr>
              <a:t>해커톤 본선</a:t>
            </a:r>
            <a:endParaRPr lang="en-US" altLang="ko-KR" sz="5400" b="1">
              <a:latin typeface="+mj-ea"/>
            </a:endParaRPr>
          </a:p>
          <a:p>
            <a:pPr algn="r">
              <a:lnSpc>
                <a:spcPct val="100000"/>
              </a:lnSpc>
            </a:pPr>
            <a:r>
              <a:rPr lang="ko-KR" altLang="en-US" sz="5400" b="1">
                <a:latin typeface="+mj-ea"/>
              </a:rPr>
              <a:t>발표자료</a:t>
            </a:r>
          </a:p>
        </p:txBody>
      </p:sp>
    </p:spTree>
    <p:extLst>
      <p:ext uri="{BB962C8B-B14F-4D97-AF65-F5344CB8AC3E}">
        <p14:creationId xmlns:p14="http://schemas.microsoft.com/office/powerpoint/2010/main" val="125413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8833426-18C5-4186-BA41-5B35149C1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5"/>
            <a:ext cx="12192000" cy="685662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B983008-637D-449C-A5AF-08E9E619DCD0}"/>
              </a:ext>
            </a:extLst>
          </p:cNvPr>
          <p:cNvGrpSpPr/>
          <p:nvPr userDrawn="1"/>
        </p:nvGrpSpPr>
        <p:grpSpPr>
          <a:xfrm>
            <a:off x="0" y="0"/>
            <a:ext cx="9888729" cy="6858000"/>
            <a:chOff x="-472453" y="616036"/>
            <a:chExt cx="9888729" cy="6858000"/>
          </a:xfrm>
        </p:grpSpPr>
        <p:sp>
          <p:nvSpPr>
            <p:cNvPr id="19" name="평행 사변형 18">
              <a:extLst>
                <a:ext uri="{FF2B5EF4-FFF2-40B4-BE49-F238E27FC236}">
                  <a16:creationId xmlns:a16="http://schemas.microsoft.com/office/drawing/2014/main" id="{CA377685-0175-4CA1-B376-6A292968AF76}"/>
                </a:ext>
              </a:extLst>
            </p:cNvPr>
            <p:cNvSpPr/>
            <p:nvPr/>
          </p:nvSpPr>
          <p:spPr>
            <a:xfrm flipH="1">
              <a:off x="291940" y="616036"/>
              <a:ext cx="9124336" cy="4986478"/>
            </a:xfrm>
            <a:prstGeom prst="parallelogram">
              <a:avLst>
                <a:gd name="adj" fmla="val 989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FD995D5-D558-4B3F-AAE6-1201B42F9986}"/>
                </a:ext>
              </a:extLst>
            </p:cNvPr>
            <p:cNvSpPr/>
            <p:nvPr/>
          </p:nvSpPr>
          <p:spPr>
            <a:xfrm flipH="1">
              <a:off x="-472453" y="616036"/>
              <a:ext cx="46144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EB5C941-A7E8-462E-B3AC-2853F8077EB9}"/>
                </a:ext>
              </a:extLst>
            </p:cNvPr>
            <p:cNvSpPr/>
            <p:nvPr/>
          </p:nvSpPr>
          <p:spPr>
            <a:xfrm flipH="1">
              <a:off x="-1" y="5602514"/>
              <a:ext cx="9416276" cy="1871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ADEC07-6DE6-412B-9D35-D82A6B212D62}"/>
                </a:ext>
              </a:extLst>
            </p:cNvPr>
            <p:cNvSpPr/>
            <p:nvPr/>
          </p:nvSpPr>
          <p:spPr>
            <a:xfrm>
              <a:off x="2438400" y="2901864"/>
              <a:ext cx="3993853" cy="3100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041544E7-CF90-4C5C-B351-1E9BD907E9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4" y="6344942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피타그래프: 빅데이터 거래 플랫폼">
            <a:extLst>
              <a:ext uri="{FF2B5EF4-FFF2-40B4-BE49-F238E27FC236}">
                <a16:creationId xmlns:a16="http://schemas.microsoft.com/office/drawing/2014/main" id="{1246ADD4-8674-4741-82A1-A4A65B8D0F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72" y="6380429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23E3850-754E-4D3F-80AF-950D5485C1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10" y="259971"/>
            <a:ext cx="2394734" cy="5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F6BF8-D738-4B92-8914-61A01AA2A857}"/>
              </a:ext>
            </a:extLst>
          </p:cNvPr>
          <p:cNvSpPr/>
          <p:nvPr userDrawn="1"/>
        </p:nvSpPr>
        <p:spPr>
          <a:xfrm>
            <a:off x="0" y="1"/>
            <a:ext cx="12192000" cy="881183"/>
          </a:xfrm>
          <a:prstGeom prst="rect">
            <a:avLst/>
          </a:prstGeom>
          <a:solidFill>
            <a:srgbClr val="6B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A6EACA-8511-4201-95E4-6C9F9CAE0736}"/>
              </a:ext>
            </a:extLst>
          </p:cNvPr>
          <p:cNvSpPr/>
          <p:nvPr userDrawn="1"/>
        </p:nvSpPr>
        <p:spPr>
          <a:xfrm>
            <a:off x="1" y="881184"/>
            <a:ext cx="12192000" cy="87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0F32C-CC52-4913-9644-AF8B2D22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403"/>
            <a:ext cx="11353800" cy="662781"/>
          </a:xfrm>
        </p:spPr>
        <p:txBody>
          <a:bodyPr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91148-A54E-4603-A9A9-CDBF5F95D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971"/>
            <a:ext cx="10515600" cy="495499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4106422-9CE3-4A6D-8FD2-6510155C2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9" r="1" b="41808"/>
          <a:stretch/>
        </p:blipFill>
        <p:spPr>
          <a:xfrm>
            <a:off x="11026364" y="18257"/>
            <a:ext cx="1165635" cy="88118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4" descr="과기정통부, ICT 인재양성에 올해 786억원 투입 - 시사저널e - 온라인 저널리즘의 미래">
            <a:extLst>
              <a:ext uri="{FF2B5EF4-FFF2-40B4-BE49-F238E27FC236}">
                <a16:creationId xmlns:a16="http://schemas.microsoft.com/office/drawing/2014/main" id="{F724F0AB-3402-42EC-B6FE-55E24ECAA5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124" y="6430419"/>
            <a:ext cx="1746649" cy="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피타그래프: 빅데이터 거래 플랫폼">
            <a:extLst>
              <a:ext uri="{FF2B5EF4-FFF2-40B4-BE49-F238E27FC236}">
                <a16:creationId xmlns:a16="http://schemas.microsoft.com/office/drawing/2014/main" id="{B9A0B249-9FE6-4B14-88A3-60897A4F36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622" y="6465906"/>
            <a:ext cx="2069483" cy="2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DAC1236-CA4C-4A73-9F3B-498E4A9559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92641" l="3137" r="98432">
                        <a14:foregroundMark x1="9871" y1="21645" x2="9871" y2="21645"/>
                        <a14:foregroundMark x1="8948" y1="19048" x2="8948" y2="19048"/>
                        <a14:foregroundMark x1="5996" y1="19481" x2="10978" y2="23810"/>
                        <a14:foregroundMark x1="3782" y1="19481" x2="14852" y2="67100"/>
                        <a14:foregroundMark x1="14852" y1="67100" x2="14945" y2="67100"/>
                        <a14:foregroundMark x1="3137" y1="13853" x2="3137" y2="35065"/>
                        <a14:foregroundMark x1="3782" y1="53247" x2="7288" y2="65801"/>
                        <a14:foregroundMark x1="12823" y1="37662" x2="16328" y2="45455"/>
                        <a14:foregroundMark x1="16605" y1="34199" x2="16605" y2="54113"/>
                        <a14:foregroundMark x1="30166" y1="25541" x2="30166" y2="25541"/>
                        <a14:foregroundMark x1="33948" y1="27706" x2="33948" y2="27706"/>
                        <a14:foregroundMark x1="26476" y1="80087" x2="26476" y2="80087"/>
                        <a14:foregroundMark x1="30351" y1="78788" x2="30351" y2="78788"/>
                        <a14:foregroundMark x1="37915" y1="70563" x2="37915" y2="70563"/>
                        <a14:foregroundMark x1="43358" y1="70996" x2="43358" y2="70996"/>
                        <a14:foregroundMark x1="44557" y1="80519" x2="44557" y2="80519"/>
                        <a14:foregroundMark x1="45018" y1="92641" x2="45018" y2="92641"/>
                        <a14:foregroundMark x1="44926" y1="70996" x2="44926" y2="70996"/>
                        <a14:foregroundMark x1="44649" y1="12121" x2="44649" y2="12121"/>
                        <a14:foregroundMark x1="5904" y1="47186" x2="5904" y2="47186"/>
                        <a14:foregroundMark x1="3137" y1="29870" x2="8303" y2="60606"/>
                        <a14:foregroundMark x1="15129" y1="60173" x2="16882" y2="70563"/>
                        <a14:foregroundMark x1="50000" y1="74026" x2="50000" y2="74026"/>
                        <a14:foregroundMark x1="57288" y1="72294" x2="57288" y2="72294"/>
                        <a14:foregroundMark x1="62362" y1="74459" x2="62362" y2="74459"/>
                        <a14:foregroundMark x1="68081" y1="74892" x2="68081" y2="74892"/>
                        <a14:foregroundMark x1="74631" y1="71429" x2="74631" y2="71429"/>
                        <a14:foregroundMark x1="75185" y1="82684" x2="75185" y2="82684"/>
                        <a14:foregroundMark x1="76384" y1="92208" x2="76384" y2="92208"/>
                        <a14:foregroundMark x1="76292" y1="71861" x2="74723" y2="71861"/>
                        <a14:foregroundMark x1="81458" y1="80519" x2="81458" y2="80519"/>
                        <a14:foregroundMark x1="87638" y1="74892" x2="87638" y2="74892"/>
                        <a14:foregroundMark x1="91882" y1="78355" x2="91882" y2="78355"/>
                        <a14:foregroundMark x1="94834" y1="76623" x2="94834" y2="76623"/>
                        <a14:foregroundMark x1="94834" y1="79654" x2="95387" y2="83983"/>
                        <a14:foregroundMark x1="75646" y1="70130" x2="73339" y2="70130"/>
                        <a14:foregroundMark x1="43173" y1="72727" x2="44557" y2="72727"/>
                        <a14:foregroundMark x1="44557" y1="80087" x2="46033" y2="80087"/>
                        <a14:foregroundMark x1="45572" y1="69264" x2="45572" y2="69264"/>
                        <a14:foregroundMark x1="57472" y1="25541" x2="57472" y2="25541"/>
                        <a14:foregroundMark x1="65221" y1="24242" x2="65221" y2="24242"/>
                        <a14:foregroundMark x1="79982" y1="18182" x2="79982" y2="18182"/>
                        <a14:foregroundMark x1="83026" y1="21212" x2="83026" y2="21212"/>
                        <a14:foregroundMark x1="84871" y1="17316" x2="84871" y2="17316"/>
                        <a14:foregroundMark x1="90037" y1="17316" x2="90037" y2="17316"/>
                        <a14:foregroundMark x1="98432" y1="18182" x2="98432" y2="29437"/>
                        <a14:foregroundMark x1="67712" y1="30736" x2="68819" y2="30736"/>
                        <a14:foregroundMark x1="70849" y1="49784" x2="68266" y2="50216"/>
                        <a14:foregroundMark x1="43819" y1="91342" x2="44742" y2="91775"/>
                        <a14:foregroundMark x1="75369" y1="91775" x2="76937" y2="91775"/>
                        <a14:backgroundMark x1="21218" y1="20346" x2="21587" y2="49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210" y="259971"/>
            <a:ext cx="2394734" cy="5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9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44D0EF-C74E-462C-8EF0-AD54E79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4A2585-2682-4F87-ACDD-4A5A25C97B2C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6B0955-9B3E-4070-A782-C840E12B5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07A31-7C2B-46EC-B7B2-31570065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6CAAC-8399-4AC1-8505-FE5EFC00F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652DD3-0CAB-4ECF-A1CD-08F86223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92B49C-9195-4FD8-AB64-5B8244FF9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F8141E-8466-4FF1-ABE5-5C8C3165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CAAC-8399-4AC1-8505-FE5EFC00F3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8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5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9194257541.png"></Relationship><Relationship Id="rId2" Type="http://schemas.openxmlformats.org/officeDocument/2006/relationships/slideLayout" Target="../slideLayouts/slideLayout3.xml"></Relationship></Relationships>
</file>

<file path=ppt/slides/_rels/slide4.xml.rels><?xml version="1.0" encoding="UTF-8"?>
<Relationships xmlns="http://schemas.openxmlformats.org/package/2006/relationships"><Relationship Id="rId5" Type="http://schemas.openxmlformats.org/officeDocument/2006/relationships/image" Target="../media/fImage3328528741.png"></Relationship><Relationship Id="rId6" Type="http://schemas.openxmlformats.org/officeDocument/2006/relationships/video" Target="../media/media14878570.mkv"></Relationship><Relationship Id="rId7" Type="http://schemas.microsoft.com/office/2007/relationships/media" Target="../media/media14878570.mkv"></Relationship><Relationship Id="rId8" Type="http://schemas.openxmlformats.org/officeDocument/2006/relationships/slideLayout" Target="../slideLayouts/slideLayout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1024767938467.png"></Relationship><Relationship Id="rId2" Type="http://schemas.openxmlformats.org/officeDocument/2006/relationships/video" Target="../media/media110323906.mp4"></Relationship><Relationship Id="rId3" Type="http://schemas.microsoft.com/office/2007/relationships/media" Target="../media/media110323906.mp4"></Relationship><Relationship Id="rId4" Type="http://schemas.openxmlformats.org/officeDocument/2006/relationships/slideLayout" Target="../slideLayouts/slideLayout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hyperlink" Target="https://www.epeople.go.kr/api/thk/conversational/selectConversationalDetail.npaid?ideaRegNo=1AC-1911-1000023" TargetMode="External"></Relationship><Relationship Id="rId2" Type="http://schemas.openxmlformats.org/officeDocument/2006/relationships/hyperlink" Target="https://www.youtube.com/watch?v=fq5xQaWaMO0" TargetMode="External"></Relationship><Relationship Id="rId3" Type="http://schemas.openxmlformats.org/officeDocument/2006/relationships/slideLayout" Target="../slideLayouts/slideLayout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>
            <a:extLst>
              <a:ext uri="{FF2B5EF4-FFF2-40B4-BE49-F238E27FC236}">
                <a16:creationId xmlns:a16="http://schemas.microsoft.com/office/drawing/2014/main" id="{B6138C27-A87B-45DD-ACB6-7C0007C49BCB}"/>
              </a:ext>
            </a:extLst>
          </p:cNvPr>
          <p:cNvSpPr txBox="1">
            <a:spLocks/>
          </p:cNvSpPr>
          <p:nvPr/>
        </p:nvSpPr>
        <p:spPr>
          <a:xfrm>
            <a:off x="7809230" y="5283835"/>
            <a:ext cx="4166235" cy="98869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92500" lnSpcReduction="0"/>
          </a:bodyPr>
          <a:lstStyle>
            <a:lvl1pPr marL="0" indent="0" rtl="0" algn="ctr" defTabSz="91440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rtl="0" algn="ctr" defTabSz="914400" eaLnBrk="1" latinLnBrk="1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rtl="0" algn="ctr" defTabSz="914400" eaLnBrk="1" latinLnBrk="1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rtl="0" algn="ctr" defTabSz="914400" eaLnBrk="1" latinLnBrk="1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rtl="0" algn="ctr" defTabSz="914400" eaLnBrk="1" latinLnBrk="1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rtl="0" algn="ctr" defTabSz="914400" eaLnBrk="1" latinLnBrk="1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rtl="0" algn="ctr" defTabSz="914400" eaLnBrk="1" latinLnBrk="1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rtl="0" algn="ctr" defTabSz="914400" eaLnBrk="1" latinLnBrk="1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rtl="0" algn="ctr" defTabSz="914400" eaLnBrk="1" latinLnBrk="1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팀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ko-KR" altLang="en-US" sz="2800" b="1">
                <a:latin typeface="맑은 고딕" charset="0"/>
                <a:ea typeface="맑은 고딕" charset="0"/>
              </a:rPr>
              <a:t>번호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en-US" altLang="ko-KR" sz="2800" b="1">
                <a:latin typeface="맑은 고딕" charset="0"/>
                <a:ea typeface="+mj-ea"/>
              </a:rPr>
              <a:t>: M02</a:t>
            </a:r>
            <a:endParaRPr lang="ko-KR" altLang="en-US" sz="2800" b="1">
              <a:latin typeface="맑은 고딕" charset="0"/>
              <a:ea typeface="+mj-ea"/>
            </a:endParaRPr>
          </a:p>
          <a:p>
            <a:pPr marL="0" indent="0" algn="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팀 명 </a:t>
            </a:r>
            <a:r>
              <a:rPr lang="en-US" altLang="ko-KR" sz="2800" b="1">
                <a:latin typeface="맑은 고딕" charset="0"/>
                <a:ea typeface="맑은 고딕" charset="0"/>
              </a:rPr>
              <a:t>: 손안대고 코딩풀기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9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05F8AC-7364-4BF1-A35D-DBEB15BB79C4}"/>
              </a:ext>
            </a:extLst>
          </p:cNvPr>
          <p:cNvGrpSpPr/>
          <p:nvPr/>
        </p:nvGrpSpPr>
        <p:grpSpPr>
          <a:xfrm>
            <a:off x="433240" y="2506815"/>
            <a:ext cx="6437459" cy="740952"/>
            <a:chOff x="5464676" y="1084079"/>
            <a:chExt cx="4112151" cy="31512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6108603-6A9B-40E8-880B-53EA259A91FB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466E385-C548-4C3A-88F9-E9C5DA95876F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 Box 3">
                <a:extLst>
                  <a:ext uri="{FF2B5EF4-FFF2-40B4-BE49-F238E27FC236}">
                    <a16:creationId xmlns:a16="http://schemas.microsoft.com/office/drawing/2014/main" id="{E30086CA-F830-446E-9F45-8DDC634B3F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1848273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주제 선정 및 내용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0E70C02-30F6-4D70-9C57-3BFBB9FF1670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01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543EF58-7CDE-4A5F-B61B-06E180C1ED93}"/>
              </a:ext>
            </a:extLst>
          </p:cNvPr>
          <p:cNvGrpSpPr/>
          <p:nvPr/>
        </p:nvGrpSpPr>
        <p:grpSpPr>
          <a:xfrm>
            <a:off x="433240" y="3335733"/>
            <a:ext cx="6437459" cy="740952"/>
            <a:chOff x="5464676" y="1084079"/>
            <a:chExt cx="4112151" cy="315124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FB45464-3CC5-4D6F-AC5A-037835764DE5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296C40C-B261-4CBC-AA04-6E3019BA0CD9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4" name="Text Box 3">
                <a:extLst>
                  <a:ext uri="{FF2B5EF4-FFF2-40B4-BE49-F238E27FC236}">
                    <a16:creationId xmlns:a16="http://schemas.microsoft.com/office/drawing/2014/main" id="{DDE9011C-FE19-4819-8831-4461AB2B37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458740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시연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D5F7397-13FB-4916-BE09-999C7AF8115A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02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C65A73E-61F0-467D-8344-0AFE42340D4C}"/>
              </a:ext>
            </a:extLst>
          </p:cNvPr>
          <p:cNvGrpSpPr/>
          <p:nvPr/>
        </p:nvGrpSpPr>
        <p:grpSpPr>
          <a:xfrm>
            <a:off x="433240" y="4164651"/>
            <a:ext cx="6437459" cy="740952"/>
            <a:chOff x="5464676" y="1084079"/>
            <a:chExt cx="4112151" cy="315124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BAABAA90-06FE-40F6-AEF1-B0C2C0DFEB01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CC1CBB6-8406-468F-BCE6-7A0E3E512C6E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2" name="Text Box 3">
                <a:extLst>
                  <a:ext uri="{FF2B5EF4-FFF2-40B4-BE49-F238E27FC236}">
                    <a16:creationId xmlns:a16="http://schemas.microsoft.com/office/drawing/2014/main" id="{D1B5602B-3A0D-4C98-8F37-AC5C5CD4D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917481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참고자료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3A5FBDC-4736-4F51-A601-EE6BD61F7D4B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03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2BC7B81-03F8-45E7-ACB7-2050925D53C2}"/>
              </a:ext>
            </a:extLst>
          </p:cNvPr>
          <p:cNvGrpSpPr/>
          <p:nvPr/>
        </p:nvGrpSpPr>
        <p:grpSpPr>
          <a:xfrm>
            <a:off x="433240" y="4993568"/>
            <a:ext cx="6437459" cy="740952"/>
            <a:chOff x="5464676" y="1084079"/>
            <a:chExt cx="4112151" cy="31512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8DEC03BA-CA03-43EF-A017-4E0AD236278F}"/>
                </a:ext>
              </a:extLst>
            </p:cNvPr>
            <p:cNvGrpSpPr/>
            <p:nvPr/>
          </p:nvGrpSpPr>
          <p:grpSpPr>
            <a:xfrm>
              <a:off x="5671269" y="1084081"/>
              <a:ext cx="3905558" cy="315122"/>
              <a:chOff x="5671269" y="1084081"/>
              <a:chExt cx="3905558" cy="315122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3B8407AE-F378-442C-8BB7-3BDBDFE6901D}"/>
                  </a:ext>
                </a:extLst>
              </p:cNvPr>
              <p:cNvSpPr/>
              <p:nvPr/>
            </p:nvSpPr>
            <p:spPr>
              <a:xfrm>
                <a:off x="5671269" y="1084081"/>
                <a:ext cx="3905558" cy="31512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7" name="Text Box 3">
                <a:extLst>
                  <a:ext uri="{FF2B5EF4-FFF2-40B4-BE49-F238E27FC236}">
                    <a16:creationId xmlns:a16="http://schemas.microsoft.com/office/drawing/2014/main" id="{77A6EF9F-21B6-4AAE-A4D2-7C94B75E3D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1676" y="1150012"/>
                <a:ext cx="998375" cy="183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marL="174625" indent="-174625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536575" indent="-182563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901700" indent="-1778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74625" marR="0" lvl="0" indent="-174625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0" normalizeH="0" baseline="0" noProof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팀원 역할</a:t>
                </a:r>
                <a:endParaRPr kumimoji="1" lang="ko-KR" altLang="en-US" sz="28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8906E13-BDEA-4645-97C3-E3B0EC8D9130}"/>
                </a:ext>
              </a:extLst>
            </p:cNvPr>
            <p:cNvSpPr/>
            <p:nvPr/>
          </p:nvSpPr>
          <p:spPr>
            <a:xfrm>
              <a:off x="5464676" y="1084079"/>
              <a:ext cx="402724" cy="315122"/>
            </a:xfrm>
            <a:prstGeom prst="rect">
              <a:avLst/>
            </a:prstGeom>
            <a:solidFill>
              <a:srgbClr val="4CBE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04</a:t>
              </a:r>
              <a:endParaRPr kumimoji="1" lang="ko-KR" altLang="en-US" sz="24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8" name="부제목 2">
            <a:extLst>
              <a:ext uri="{FF2B5EF4-FFF2-40B4-BE49-F238E27FC236}">
                <a16:creationId xmlns:a16="http://schemas.microsoft.com/office/drawing/2014/main" id="{C7C752A1-2C39-49D5-A229-06D6324E50B2}"/>
              </a:ext>
            </a:extLst>
          </p:cNvPr>
          <p:cNvSpPr txBox="1">
            <a:spLocks/>
          </p:cNvSpPr>
          <p:nvPr/>
        </p:nvSpPr>
        <p:spPr>
          <a:xfrm>
            <a:off x="433240" y="1474895"/>
            <a:ext cx="4165291" cy="740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5400" b="1">
                <a:latin typeface="+mj-ea"/>
                <a:ea typeface="+mj-ea"/>
              </a:rPr>
              <a:t>목차</a:t>
            </a:r>
            <a:endParaRPr lang="en-US" altLang="ko-KR" sz="5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13931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01. </a:t>
            </a:r>
            <a:r>
              <a:rPr lang="ko-KR" altLang="en-US" sz="3200"/>
              <a:t>주제 선정 및 내용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38200" y="1221740"/>
            <a:ext cx="10516235" cy="13265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b="1"/>
              <a:t>시각장애인을 위한 편의점 메뉴 판별 프로그램</a:t>
            </a:r>
            <a:endParaRPr lang="ko-KR" altLang="en-US" b="1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대부분의 편의점 식품들은 점자를 제공하지 않거나 “탄산”, “음료” 같이 정확한 제품의 이름을 적지 않습니다.</a:t>
            </a:r>
            <a:endParaRPr lang="ko-KR" altLang="en-US" sz="2400"/>
          </a:p>
        </p:txBody>
      </p:sp>
      <p:pic>
        <p:nvPicPr>
          <p:cNvPr id="4" name="그림 2" descr="C:/Users/user/AppData/Roaming/PolarisOffice/ETemp/1884_20096456/fImage919425754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5330" y="2650490"/>
            <a:ext cx="3766820" cy="3566795"/>
          </a:xfrm>
          <a:prstGeom prst="rect"/>
          <a:noFill/>
        </p:spPr>
      </p:pic>
      <p:sp>
        <p:nvSpPr>
          <p:cNvPr id="5" name="텍스트 상자 3"/>
          <p:cNvSpPr txBox="1">
            <a:spLocks/>
          </p:cNvSpPr>
          <p:nvPr/>
        </p:nvSpPr>
        <p:spPr>
          <a:xfrm rot="0">
            <a:off x="4251960" y="6172835"/>
            <a:ext cx="8102600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100">
                <a:latin typeface="맑은 고딕" charset="0"/>
                <a:ea typeface="맑은 고딕" charset="0"/>
              </a:rPr>
              <a:t> 출처: </a:t>
            </a:r>
            <a:r>
              <a:rPr lang="ko-KR" altLang="en-US" sz="1100">
                <a:latin typeface="+mn-lt"/>
                <a:ea typeface="+mn-ea"/>
                <a:cs typeface="+mn-cs"/>
              </a:rPr>
              <a:t>https://www.epeople.go.kr/api/thk/conversational/selectConversationalDetail.npaid?ideaRegNo=1AC-1911-1000023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4"/>
          <p:cNvSpPr txBox="1">
            <a:spLocks/>
          </p:cNvSpPr>
          <p:nvPr/>
        </p:nvSpPr>
        <p:spPr>
          <a:xfrm rot="0">
            <a:off x="871855" y="2537460"/>
            <a:ext cx="7363460" cy="3413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28600" indent="-228600" algn="l" latinLnBrk="0">
              <a:buFontTx/>
              <a:buNone/>
            </a:pPr>
            <a:r>
              <a:rPr lang="ko-KR" altLang="en-US" sz="2400"/>
              <a:t>이러한 이유로 시각장애인은 편의점을 제대로 이용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할 수 없습니다.</a:t>
            </a:r>
            <a:endParaRPr lang="ko-KR" altLang="en-US" sz="2400"/>
          </a:p>
          <a:p>
            <a:pPr marL="228600" indent="-228600" algn="l" latinLnBrk="0">
              <a:buFontTx/>
              <a:buNone/>
            </a:pPr>
            <a:endParaRPr lang="ko-KR" altLang="en-US" sz="2400"/>
          </a:p>
          <a:p>
            <a:pPr marL="228600" indent="-228600" algn="l" latinLnBrk="0">
              <a:buFontTx/>
              <a:buNone/>
            </a:pPr>
            <a:r>
              <a:rPr lang="ko-KR" altLang="en-US" sz="2400"/>
              <a:t>저희는 이 문제를 OCR과 CNN을 사용하여 해결하려고 하였습니다. 크롤링으로 식품들의 사진을 저장하고 분류하여 학습시켜 어떤 식품인지 판단하고, 시각장애인의 기기가 식품을 인식한 뒤, 정보를 음성으로 시각장애인에게 제공하게 했습니다.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7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218440"/>
            <a:ext cx="11354435" cy="6635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/>
            <a:r>
              <a:rPr lang="ko-KR" altLang="en-US"/>
              <a:t>02. 시연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221740"/>
            <a:ext cx="10516870" cy="49561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크롤링 얘기</a:t>
            </a:r>
            <a:endParaRPr lang="ko-KR" altLang="en-US"/>
          </a:p>
        </p:txBody>
      </p:sp>
      <p:pic>
        <p:nvPicPr>
          <p:cNvPr id="4" name="2022-10-22 15-20-08" descr="C:/Users/user/AppData/Roaming/PolarisOffice/ETemp/12568_20165096/fImage3328528741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5010" y="1948815"/>
            <a:ext cx="7620635" cy="4290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218440"/>
            <a:ext cx="11354435" cy="66357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600" b="1">
                <a:latin typeface="+mj-lt"/>
              </a:defRPr>
            </a:lvl1pPr>
          </a:lstStyle>
          <a:p>
            <a:pPr marL="0" indent="0" rtl="0"/>
            <a:r>
              <a:rPr lang="ko-KR" altLang="en-US"/>
              <a:t>02. 시연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221740"/>
            <a:ext cx="10516235" cy="18230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처음에는 OCR(텍스트 인식)으로 진행했으나, 다음과 같이 정확도가 떨어져 CNN 기반의 ResNet 모델을 사용하였다.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sp>
        <p:nvSpPr>
          <p:cNvPr id="5" name="텍스트 상자 6"/>
          <p:cNvSpPr txBox="1">
            <a:spLocks/>
          </p:cNvSpPr>
          <p:nvPr/>
        </p:nvSpPr>
        <p:spPr>
          <a:xfrm rot="0">
            <a:off x="702310" y="3109595"/>
            <a:ext cx="408432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OCR을 이용한 인식 (Python 언어와Tesseract OCR 라이브러리 사용)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8"/>
          <p:cNvSpPr txBox="1">
            <a:spLocks/>
          </p:cNvSpPr>
          <p:nvPr/>
        </p:nvSpPr>
        <p:spPr>
          <a:xfrm rot="0">
            <a:off x="7040245" y="3106420"/>
            <a:ext cx="408432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OCR을 이용한 인식 (Python 언어와Tesseract OCR 라이브러리 사용)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02. </a:t>
            </a:r>
            <a:r>
              <a:rPr lang="ko-KR" altLang="en-US" sz="3200"/>
              <a:t>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E1B6C-D0ED-4012-AEC5-2FB38E0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740"/>
            <a:ext cx="10516235" cy="495554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시각장애인의 핸드폰이나 스마트 워치의 카메라로 제품을 인식한다.</a:t>
            </a:r>
            <a:endParaRPr lang="ko-KR" altLang="en-US"/>
          </a:p>
        </p:txBody>
      </p:sp>
      <p:pic>
        <p:nvPicPr>
          <p:cNvPr id="4" name="비디오 1" descr="C:/Users/user/AppData/Roaming/PolarisOffice/ETemp/12568_20165096/fImage102476793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07990" y="2827655"/>
            <a:ext cx="6061710" cy="326009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2078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03. </a:t>
            </a:r>
            <a:r>
              <a:rPr lang="ko-KR" altLang="en-US" sz="3200"/>
              <a:t>참고자료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847725" y="1212215"/>
            <a:ext cx="10516235" cy="495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2200"/>
              <a:t>시각장애인들의 편의점 이용 불편 기사</a:t>
            </a:r>
            <a:r>
              <a:rPr lang="ko-KR" altLang="en-US" sz="22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2200">
                <a:latin typeface="맑은 고딕" charset="0"/>
                <a:ea typeface="맑은 고딕" charset="0"/>
                <a:cs typeface="+mn-cs"/>
                <a:hlinkClick r:id="rId1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https://www.epeople.go.kr/api/thk/conversational/selectConversationalDetail.npaid?ideaRegNo=1AC-1911-1000023</a:t>
            </a: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200">
                <a:latin typeface="맑은 고딕" charset="0"/>
                <a:ea typeface="맑은 고딕" charset="0"/>
                <a:cs typeface="+mn-cs"/>
              </a:rPr>
              <a:t>실제 시각장애인 편의점 이용하는법 </a:t>
            </a:r>
            <a:r>
              <a:rPr lang="ko-KR" altLang="en-US" sz="2200">
                <a:latin typeface="맑은 고딕" charset="0"/>
                <a:ea typeface="맑은 고딕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https://www.youtube.com/watch?v=fq5xQaWaMO0</a:t>
            </a: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 typeface="Arial"/>
              <a:buChar char="•"/>
            </a:pPr>
            <a:r>
              <a:rPr lang="ko-KR" altLang="en-US" sz="2200">
                <a:latin typeface="맑은 고딕" charset="0"/>
                <a:ea typeface="맑은 고딕" charset="0"/>
                <a:cs typeface="+mn-cs"/>
              </a:rPr>
              <a:t>이미지 관련                                                                              </a:t>
            </a:r>
            <a:r>
              <a:rPr sz="2200" u="sng" i="0" b="0">
                <a:solidFill>
                  <a:srgbClr val="36B700"/>
                </a:solidFill>
                <a:uFill>
                  <a:solidFill>
                    <a:srgbClr val="C9D1D9"/>
                  </a:solidFill>
                </a:uFill>
                <a:latin typeface="맑은 고딕" charset="0"/>
                <a:ea typeface="맑은 고딕" charset="0"/>
              </a:rPr>
              <a:t>https://data-make.tistory.com/171</a:t>
            </a: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200">
              <a:latin typeface="맑은 고딕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19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2934-0B7F-49EB-8B03-20D5D0CB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55"/>
            <a:ext cx="11353800" cy="662940"/>
          </a:xfrm>
        </p:spPr>
        <p:txBody>
          <a:bodyPr>
            <a:normAutofit/>
          </a:bodyPr>
          <a:lstStyle/>
          <a:p>
            <a:r>
              <a:rPr lang="en-US" altLang="ko-KR" sz="3200"/>
              <a:t>04. </a:t>
            </a:r>
            <a:r>
              <a:rPr lang="ko-KR" altLang="en-US" sz="3200"/>
              <a:t>팀원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AE1B6C-D0ED-4012-AEC5-2FB38E03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1740"/>
            <a:ext cx="10516235" cy="495554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고원규: CNN 이미지 학습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김승수: OCR를 이용한 이미지 글자인식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박시혁: 크롤링 소스코드, 크롤링한 사진 분류 및 보정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파랑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광택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</Pages>
  <Paragraphs>15</Paragraphs>
  <Words>37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m9207</dc:creator>
  <cp:lastModifiedBy>user</cp:lastModifiedBy>
  <dc:title>PowerPoint 프레젠테이션</dc:title>
  <cp:version>9.104.137.47964</cp:version>
  <dcterms:modified xsi:type="dcterms:W3CDTF">2022-10-17T07:34:06Z</dcterms:modified>
</cp:coreProperties>
</file>